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3" r:id="rId4"/>
    <p:sldId id="258" r:id="rId5"/>
    <p:sldId id="265" r:id="rId6"/>
    <p:sldId id="270" r:id="rId7"/>
    <p:sldId id="266" r:id="rId8"/>
    <p:sldId id="271" r:id="rId9"/>
    <p:sldId id="259" r:id="rId10"/>
    <p:sldId id="267" r:id="rId11"/>
    <p:sldId id="272" r:id="rId12"/>
    <p:sldId id="268" r:id="rId13"/>
    <p:sldId id="269" r:id="rId14"/>
    <p:sldId id="273" r:id="rId15"/>
    <p:sldId id="262" r:id="rId16"/>
  </p:sldIdLst>
  <p:sldSz cx="12192000" cy="6858000"/>
  <p:notesSz cx="6858000" cy="9144000"/>
  <p:defaultTextStyle>
    <a:defPPr>
      <a:defRPr lang="en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E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A799-5378-C343-92B9-B6C16346C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404E802-BB38-7D44-B10A-12F764E62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409025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49E2ED-0D81-924D-BC03-89E692BBA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EE5A6DC-89C4-1C46-930F-BD069AB0F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697571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356ABEB-2784-844E-8E53-E524C75FA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90EE3-1E45-FC45-88B3-755CC8B78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234338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tle -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544CA32-ADCF-3942-B724-BC290D32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3061251"/>
            <a:ext cx="10485783" cy="1114632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8C21807-54F8-CD48-8C7C-1B2581E20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267959"/>
            <a:ext cx="10485783" cy="70160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91804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75A3-F164-0F49-9E32-33B55349E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1242455"/>
            <a:ext cx="10764795" cy="1325563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EBF3760-E79F-7548-91EF-32E71E1DB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27075" y="2930769"/>
            <a:ext cx="10764838" cy="3212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81633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F82BE-62BF-3043-8BC2-139EBF432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576" y="1594492"/>
            <a:ext cx="4930817" cy="98807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17087-315F-CB4F-9A8D-97FCBBD26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09719" y="0"/>
            <a:ext cx="5478634" cy="6857999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O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AE7AF-5D16-E94B-8A8A-2AA1AE771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8576" y="2940908"/>
            <a:ext cx="4930817" cy="28534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207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pons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FB2C76-D041-7C43-B704-68954592F667}"/>
              </a:ext>
            </a:extLst>
          </p:cNvPr>
          <p:cNvSpPr txBox="1"/>
          <p:nvPr userDrawn="1"/>
        </p:nvSpPr>
        <p:spPr>
          <a:xfrm>
            <a:off x="3113903" y="642551"/>
            <a:ext cx="5189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1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/ PRÉSENTÉ PAR</a:t>
            </a:r>
            <a:endParaRPr lang="en-CO" sz="1600" spc="100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26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3814-5AB0-AD45-81FC-9927152B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D983C-E41B-0143-B223-39DFCD977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852B-5F63-8245-961A-CE90E4F1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AC8812-9BBD-8E46-AEC1-709D9054E233}" type="datetimeFigureOut">
              <a:rPr lang="en-CO" smtClean="0"/>
              <a:t>6/3/20</a:t>
            </a:fld>
            <a:endParaRPr lang="en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5B01-4A20-4543-B91C-853350F8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6732-1F29-3D4C-BA09-61533DC5E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64955F-D94D-624B-9A7A-44EC57F5348D}" type="slidenum">
              <a:rPr lang="en-CO" smtClean="0"/>
              <a:t>‹#›</a:t>
            </a:fld>
            <a:endParaRPr lang="en-CO"/>
          </a:p>
        </p:txBody>
      </p:sp>
    </p:spTree>
    <p:extLst>
      <p:ext uri="{BB962C8B-B14F-4D97-AF65-F5344CB8AC3E}">
        <p14:creationId xmlns:p14="http://schemas.microsoft.com/office/powerpoint/2010/main" val="312748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0AE40-7B3F-6049-9524-790BB6C9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10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63DB-3E71-EB4C-9BBA-2B33D3994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154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O" dirty="0"/>
          </a:p>
        </p:txBody>
      </p:sp>
    </p:spTree>
    <p:extLst>
      <p:ext uri="{BB962C8B-B14F-4D97-AF65-F5344CB8AC3E}">
        <p14:creationId xmlns:p14="http://schemas.microsoft.com/office/powerpoint/2010/main" val="249542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54" r:id="rId5"/>
    <p:sldLayoutId id="2147483657" r:id="rId6"/>
    <p:sldLayoutId id="2147483655" r:id="rId7"/>
    <p:sldLayoutId id="2147483662" r:id="rId8"/>
    <p:sldLayoutId id="214748365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0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bg2">
              <a:lumMod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92C76E0-F9A0-F04B-921E-68F576442972}"/>
              </a:ext>
            </a:extLst>
          </p:cNvPr>
          <p:cNvSpPr txBox="1">
            <a:spLocks/>
          </p:cNvSpPr>
          <p:nvPr/>
        </p:nvSpPr>
        <p:spPr>
          <a:xfrm>
            <a:off x="851450" y="2848708"/>
            <a:ext cx="10485786" cy="1327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500" dirty="0"/>
              <a:t>  De </a:t>
            </a:r>
            <a:r>
              <a:rPr lang="en-US" sz="4500" dirty="0" err="1"/>
              <a:t>l’intégration</a:t>
            </a:r>
            <a:r>
              <a:rPr lang="en-US" sz="4500" dirty="0"/>
              <a:t> socio-</a:t>
            </a:r>
            <a:r>
              <a:rPr lang="en-US" sz="4500" dirty="0" err="1"/>
              <a:t>économique</a:t>
            </a:r>
            <a:r>
              <a:rPr lang="en-US" sz="4500" dirty="0"/>
              <a:t> </a:t>
            </a:r>
            <a:r>
              <a:rPr lang="en-US" sz="4500" dirty="0" err="1"/>
              <a:t>à</a:t>
            </a:r>
            <a:endParaRPr lang="en-US" sz="4500" dirty="0"/>
          </a:p>
          <a:p>
            <a:r>
              <a:rPr lang="en-US" sz="4500" dirty="0"/>
              <a:t>   </a:t>
            </a:r>
            <a:r>
              <a:rPr lang="en-US" sz="4500" dirty="0" err="1"/>
              <a:t>l’intégration</a:t>
            </a:r>
            <a:r>
              <a:rPr lang="en-US" sz="4500" dirty="0"/>
              <a:t> politico-administrative</a:t>
            </a:r>
            <a:endParaRPr lang="en-CO" sz="4500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8B64417-DA82-124F-8111-12209935EDC3}"/>
              </a:ext>
            </a:extLst>
          </p:cNvPr>
          <p:cNvSpPr txBox="1">
            <a:spLocks/>
          </p:cNvSpPr>
          <p:nvPr/>
        </p:nvSpPr>
        <p:spPr>
          <a:xfrm>
            <a:off x="0" y="4479541"/>
            <a:ext cx="12192000" cy="4681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>
                <a:solidFill>
                  <a:schemeClr val="bg1"/>
                </a:solidFill>
              </a:rPr>
              <a:t>    </a:t>
            </a:r>
            <a:r>
              <a:rPr lang="en-US" sz="2800" dirty="0" err="1">
                <a:solidFill>
                  <a:schemeClr val="bg1"/>
                </a:solidFill>
              </a:rPr>
              <a:t>Gouvernance</a:t>
            </a:r>
            <a:r>
              <a:rPr lang="en-US" sz="2800" dirty="0">
                <a:solidFill>
                  <a:schemeClr val="bg1"/>
                </a:solidFill>
              </a:rPr>
              <a:t> locale par le </a:t>
            </a:r>
            <a:r>
              <a:rPr lang="en-US" sz="2800" dirty="0" err="1">
                <a:solidFill>
                  <a:schemeClr val="bg1"/>
                </a:solidFill>
              </a:rPr>
              <a:t>biais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d’entités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géographiques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fonctionnelles</a:t>
            </a:r>
            <a:endParaRPr lang="en-CO" sz="2800" dirty="0">
              <a:solidFill>
                <a:schemeClr val="bg1"/>
              </a:solidFill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3763DC64-989B-1349-B5AF-FE1FF50F3AAD}"/>
              </a:ext>
            </a:extLst>
          </p:cNvPr>
          <p:cNvSpPr txBox="1">
            <a:spLocks/>
          </p:cNvSpPr>
          <p:nvPr/>
        </p:nvSpPr>
        <p:spPr>
          <a:xfrm>
            <a:off x="889934" y="2272032"/>
            <a:ext cx="10485783" cy="268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spc="200" dirty="0">
                <a:solidFill>
                  <a:schemeClr val="accent4"/>
                </a:solidFill>
              </a:rPr>
              <a:t>CONFÉRENCE VIRTUELLE</a:t>
            </a:r>
            <a:endParaRPr lang="en-CO" sz="1600" spc="200" dirty="0">
              <a:solidFill>
                <a:schemeClr val="accent4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8B64417-DA82-124F-8111-12209935EDC3}"/>
              </a:ext>
            </a:extLst>
          </p:cNvPr>
          <p:cNvSpPr txBox="1">
            <a:spLocks/>
          </p:cNvSpPr>
          <p:nvPr/>
        </p:nvSpPr>
        <p:spPr>
          <a:xfrm>
            <a:off x="889933" y="5662247"/>
            <a:ext cx="10485783" cy="686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bg1"/>
                </a:solidFill>
              </a:rPr>
              <a:t>                            Jean-Guy Finn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printemps</a:t>
            </a:r>
            <a:r>
              <a:rPr lang="en-US" dirty="0">
                <a:solidFill>
                  <a:schemeClr val="bg1"/>
                </a:solidFill>
              </a:rPr>
              <a:t> 2020</a:t>
            </a:r>
            <a:endParaRPr lang="en-C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15" y="2262554"/>
            <a:ext cx="1217848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b="1" dirty="0"/>
              <a:t>  Infrastructures </a:t>
            </a:r>
            <a:r>
              <a:rPr lang="en-US" sz="2400" b="1" dirty="0" err="1"/>
              <a:t>publiques</a:t>
            </a:r>
            <a:r>
              <a:rPr lang="fr-CA" sz="2400" b="1" dirty="0"/>
              <a:t> = ensemble des installations territoriales nécessaires</a:t>
            </a:r>
          </a:p>
          <a:p>
            <a:pPr>
              <a:buClr>
                <a:schemeClr val="tx1"/>
              </a:buClr>
            </a:pPr>
            <a:r>
              <a:rPr lang="fr-CA" sz="2400" b="1" dirty="0"/>
              <a:t>    à la prestation des services/biens publics</a:t>
            </a:r>
          </a:p>
          <a:p>
            <a:pPr>
              <a:buClr>
                <a:schemeClr val="tx1"/>
              </a:buClr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b="1" dirty="0"/>
              <a:t>Infrastructures </a:t>
            </a:r>
            <a:r>
              <a:rPr lang="en-US" sz="2400" b="1" dirty="0" err="1"/>
              <a:t>publiques</a:t>
            </a:r>
            <a:r>
              <a:rPr lang="en-US" sz="2400" b="1" dirty="0"/>
              <a:t> </a:t>
            </a:r>
            <a:r>
              <a:rPr lang="en-US" sz="2400" b="1" dirty="0" err="1"/>
              <a:t>intimement</a:t>
            </a:r>
            <a:r>
              <a:rPr lang="en-US" sz="2400" b="1" dirty="0"/>
              <a:t> </a:t>
            </a:r>
            <a:r>
              <a:rPr lang="en-US" sz="2400" b="1" dirty="0" err="1"/>
              <a:t>liées</a:t>
            </a:r>
            <a:r>
              <a:rPr lang="en-US" sz="2400" b="1" dirty="0"/>
              <a:t> au </a:t>
            </a:r>
            <a:r>
              <a:rPr lang="en-US" sz="2400" b="1" dirty="0" err="1"/>
              <a:t>développement</a:t>
            </a:r>
            <a:r>
              <a:rPr lang="en-US" sz="2400" b="1" dirty="0"/>
              <a:t> du </a:t>
            </a:r>
            <a:r>
              <a:rPr lang="en-US" sz="2400" b="1" dirty="0" err="1"/>
              <a:t>territoire</a:t>
            </a:r>
            <a:r>
              <a:rPr lang="en-US" sz="2400" b="1" dirty="0"/>
              <a:t> (</a:t>
            </a:r>
            <a:r>
              <a:rPr lang="fr-CA" sz="2400" b="1" dirty="0"/>
              <a:t>large éventail de moyens rendant directement ou indirectement possible le développement du territoire</a:t>
            </a:r>
            <a:r>
              <a:rPr lang="en-CA" sz="2400" b="1" dirty="0"/>
              <a:t>)</a:t>
            </a:r>
          </a:p>
          <a:p>
            <a:pPr>
              <a:buClr>
                <a:schemeClr val="tx1"/>
              </a:buClr>
            </a:pPr>
            <a:endParaRPr lang="en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Installations en surface (routes ou voies ferrées), souterraines (eaux &amp; égouts) ou abstraites (communication sans fil/internet) </a:t>
            </a:r>
          </a:p>
          <a:p>
            <a:pPr>
              <a:buClr>
                <a:schemeClr val="tx1"/>
              </a:buClr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Difficultés de coordination &amp; d’intégration (implication fédérale, provinciale, municipale dans financement &amp; mise en </a:t>
            </a:r>
            <a:r>
              <a:rPr lang="fr-CA" sz="2400" b="1" dirty="0" err="1"/>
              <a:t>oeuvre</a:t>
            </a:r>
            <a:r>
              <a:rPr lang="fr-CA" sz="2400" b="1" dirty="0"/>
              <a:t>)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108170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957B3E-6203-B745-90EF-93778B6FCADC}"/>
              </a:ext>
            </a:extLst>
          </p:cNvPr>
          <p:cNvSpPr txBox="1"/>
          <p:nvPr/>
        </p:nvSpPr>
        <p:spPr>
          <a:xfrm>
            <a:off x="0" y="2274838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Distinction des infrastructures en fonction du niveau de gouvernement responsable – faible utilité </a:t>
            </a:r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endParaRPr lang="fr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fr-CA" sz="2400" b="1" dirty="0"/>
              <a:t>Hiérarchie des infrastructures selon la nature: </a:t>
            </a:r>
            <a:r>
              <a:rPr lang="fr-CA" sz="2400" b="1" dirty="0" err="1"/>
              <a:t>sous-régionales</a:t>
            </a:r>
            <a:r>
              <a:rPr lang="fr-CA" sz="2400" b="1" dirty="0"/>
              <a:t> ou locales (eaux &amp; </a:t>
            </a:r>
            <a:r>
              <a:rPr lang="fr-CA" sz="2400" b="1" dirty="0" err="1"/>
              <a:t>égoûts</a:t>
            </a:r>
            <a:r>
              <a:rPr lang="fr-CA" sz="2400" b="1" dirty="0"/>
              <a:t>), régionales ou inter-collectivités (complexes récréatifs/</a:t>
            </a:r>
            <a:r>
              <a:rPr lang="fr-CA" sz="2400" b="1" dirty="0" err="1"/>
              <a:t>sportifs,écoles</a:t>
            </a:r>
            <a:r>
              <a:rPr lang="fr-CA" sz="2400" b="1" dirty="0"/>
              <a:t>, hôpitaux), </a:t>
            </a:r>
            <a:r>
              <a:rPr lang="fr-CA" sz="2400" b="1" dirty="0" err="1"/>
              <a:t>supra-régionales</a:t>
            </a:r>
            <a:r>
              <a:rPr lang="fr-CA" sz="2400" b="1" dirty="0"/>
              <a:t> (grandes artères routières &amp; aéroports)</a:t>
            </a:r>
            <a:r>
              <a:rPr lang="en-CA" sz="2400" b="1" dirty="0"/>
              <a:t> </a:t>
            </a:r>
          </a:p>
          <a:p>
            <a:pPr>
              <a:buClr>
                <a:schemeClr val="tx1"/>
              </a:buClr>
            </a:pPr>
            <a:endParaRPr lang="en-CA" sz="2400" b="1" dirty="0"/>
          </a:p>
          <a:p>
            <a:pPr marL="285750" indent="-285750">
              <a:buClr>
                <a:schemeClr val="tx1"/>
              </a:buClr>
              <a:buFont typeface="Wingdings" pitchFamily="2" charset="2"/>
              <a:buChar char="§"/>
            </a:pPr>
            <a:r>
              <a:rPr lang="en-CA" sz="2400" b="1" dirty="0" err="1"/>
              <a:t>Urgence</a:t>
            </a:r>
            <a:r>
              <a:rPr lang="en-CA" sz="2400" b="1" dirty="0"/>
              <a:t> </a:t>
            </a:r>
            <a:r>
              <a:rPr lang="en-CA" sz="2400" b="1" dirty="0" err="1"/>
              <a:t>d’établir</a:t>
            </a:r>
            <a:r>
              <a:rPr lang="en-CA" sz="2400" b="1" dirty="0"/>
              <a:t> le ‘</a:t>
            </a:r>
            <a:r>
              <a:rPr lang="en-CA" sz="2400" b="1" dirty="0" err="1"/>
              <a:t>territoire</a:t>
            </a:r>
            <a:r>
              <a:rPr lang="en-CA" sz="2400" b="1" dirty="0"/>
              <a:t> </a:t>
            </a:r>
            <a:r>
              <a:rPr lang="en-CA" sz="2400" b="1" dirty="0" err="1"/>
              <a:t>régional</a:t>
            </a:r>
            <a:r>
              <a:rPr lang="en-CA" sz="2400" b="1" dirty="0"/>
              <a:t>’ </a:t>
            </a:r>
            <a:r>
              <a:rPr lang="en-CA" sz="2400" b="1" dirty="0" err="1"/>
              <a:t>comme</a:t>
            </a:r>
            <a:r>
              <a:rPr lang="en-CA" sz="2400" b="1" dirty="0"/>
              <a:t> </a:t>
            </a:r>
            <a:r>
              <a:rPr lang="en-CA" sz="2400" b="1" dirty="0" err="1"/>
              <a:t>unité</a:t>
            </a:r>
            <a:r>
              <a:rPr lang="en-CA" sz="2400" b="1" dirty="0"/>
              <a:t> commune </a:t>
            </a:r>
            <a:r>
              <a:rPr lang="en-CA" sz="2400" b="1" dirty="0" err="1"/>
              <a:t>principale</a:t>
            </a:r>
            <a:r>
              <a:rPr lang="en-CA" sz="2400" b="1" dirty="0"/>
              <a:t> de planification </a:t>
            </a:r>
            <a:r>
              <a:rPr lang="en-CA" sz="2400" b="1" dirty="0" err="1"/>
              <a:t>tant</a:t>
            </a:r>
            <a:r>
              <a:rPr lang="en-CA" sz="2400" b="1" dirty="0"/>
              <a:t> pour la Province que pour les </a:t>
            </a:r>
            <a:r>
              <a:rPr lang="en-CA" sz="2400" b="1" dirty="0" err="1"/>
              <a:t>collectivités</a:t>
            </a:r>
            <a:r>
              <a:rPr lang="en-CA" sz="2400" b="1" dirty="0"/>
              <a:t> locales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27189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0" y="2239108"/>
            <a:ext cx="12192000" cy="19367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A" sz="4600" dirty="0"/>
              <a:t>SCHÉMA PRÉFÉRÉ DE DÉVELOPPEMENT: </a:t>
            </a:r>
          </a:p>
          <a:p>
            <a:r>
              <a:rPr lang="fr-CA" sz="4600" dirty="0"/>
              <a:t>   RÉGION VS COLLECTIVITÉ LOCALE</a:t>
            </a:r>
            <a:endParaRPr lang="en-CO" sz="4600" dirty="0"/>
          </a:p>
        </p:txBody>
      </p:sp>
    </p:spTree>
    <p:extLst>
      <p:ext uri="{BB962C8B-B14F-4D97-AF65-F5344CB8AC3E}">
        <p14:creationId xmlns:p14="http://schemas.microsoft.com/office/powerpoint/2010/main" val="160429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15" y="2274277"/>
            <a:ext cx="121784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Renforcement</a:t>
            </a:r>
            <a:r>
              <a:rPr lang="en-US" sz="2400" b="1" dirty="0"/>
              <a:t> de la </a:t>
            </a:r>
            <a:r>
              <a:rPr lang="en-US" sz="2400" b="1" dirty="0" err="1"/>
              <a:t>cohésion</a:t>
            </a:r>
            <a:r>
              <a:rPr lang="en-US" sz="2400" b="1" dirty="0"/>
              <a:t> </a:t>
            </a:r>
            <a:r>
              <a:rPr lang="en-US" sz="2400" b="1" dirty="0" err="1"/>
              <a:t>territoriale</a:t>
            </a:r>
            <a:r>
              <a:rPr lang="en-US" sz="2400" b="1" dirty="0"/>
              <a:t> – aligner cadre </a:t>
            </a:r>
            <a:r>
              <a:rPr lang="en-US" sz="2400" b="1" dirty="0" err="1"/>
              <a:t>décisionnel</a:t>
            </a:r>
            <a:r>
              <a:rPr lang="en-US" sz="2400" b="1" dirty="0"/>
              <a:t> public &amp; conditions socio-</a:t>
            </a:r>
            <a:r>
              <a:rPr lang="en-US" sz="2400" b="1" dirty="0" err="1"/>
              <a:t>économiques</a:t>
            </a:r>
            <a:r>
              <a:rPr lang="en-US" sz="2400" b="1" dirty="0"/>
              <a:t>/</a:t>
            </a:r>
            <a:r>
              <a:rPr lang="en-US" sz="2400" b="1" dirty="0" err="1"/>
              <a:t>démographiques</a:t>
            </a: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Agencement</a:t>
            </a:r>
            <a:r>
              <a:rPr lang="en-US" sz="2400" b="1" dirty="0"/>
              <a:t> des services &amp; infrastructures sur la base </a:t>
            </a:r>
            <a:r>
              <a:rPr lang="en-US" sz="2400" b="1" dirty="0" err="1"/>
              <a:t>d’entités</a:t>
            </a:r>
            <a:r>
              <a:rPr lang="en-US" sz="2400" b="1" dirty="0"/>
              <a:t> </a:t>
            </a:r>
            <a:r>
              <a:rPr lang="en-US" sz="2400" b="1" dirty="0" err="1"/>
              <a:t>géographiques</a:t>
            </a:r>
            <a:r>
              <a:rPr lang="en-US" sz="2400" b="1" dirty="0"/>
              <a:t> </a:t>
            </a:r>
            <a:r>
              <a:rPr lang="en-US" sz="2400" b="1" dirty="0" err="1"/>
              <a:t>fonctionnelles</a:t>
            </a:r>
            <a:r>
              <a:rPr lang="en-US" sz="2400" b="1" dirty="0"/>
              <a:t> (</a:t>
            </a:r>
            <a:r>
              <a:rPr lang="en-US" sz="2400" b="1" dirty="0" err="1"/>
              <a:t>municipalités</a:t>
            </a:r>
            <a:r>
              <a:rPr lang="en-US" sz="2400" b="1" dirty="0"/>
              <a:t> &amp; </a:t>
            </a:r>
            <a:r>
              <a:rPr lang="en-US" sz="2400" b="1" dirty="0" err="1"/>
              <a:t>régions</a:t>
            </a:r>
            <a:r>
              <a:rPr lang="en-US" sz="2400" b="1" dirty="0"/>
              <a:t>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Complémentarité</a:t>
            </a:r>
            <a:r>
              <a:rPr lang="en-US" sz="2400" b="1" dirty="0"/>
              <a:t> des zones </a:t>
            </a:r>
            <a:r>
              <a:rPr lang="en-US" sz="2400" b="1" dirty="0" err="1"/>
              <a:t>urbaines</a:t>
            </a:r>
            <a:r>
              <a:rPr lang="en-US" sz="2400" b="1" dirty="0"/>
              <a:t>, semi-</a:t>
            </a:r>
            <a:r>
              <a:rPr lang="en-US" sz="2400" b="1" dirty="0" err="1"/>
              <a:t>urbaines</a:t>
            </a:r>
            <a:r>
              <a:rPr lang="en-US" sz="2400" b="1" dirty="0"/>
              <a:t> &amp; </a:t>
            </a:r>
            <a:r>
              <a:rPr lang="en-US" sz="2400" b="1" dirty="0" err="1"/>
              <a:t>rurales</a:t>
            </a:r>
            <a:r>
              <a:rPr lang="en-US" sz="2400" b="1" dirty="0"/>
              <a:t> au sein de </a:t>
            </a:r>
            <a:r>
              <a:rPr lang="en-US" sz="2400" b="1" dirty="0" err="1"/>
              <a:t>ces</a:t>
            </a:r>
            <a:r>
              <a:rPr lang="en-US" sz="2400" b="1" dirty="0"/>
              <a:t> </a:t>
            </a:r>
            <a:r>
              <a:rPr lang="en-US" sz="2400" b="1" dirty="0" err="1"/>
              <a:t>entités</a:t>
            </a:r>
            <a:endParaRPr lang="en-US" sz="2400" b="1" dirty="0"/>
          </a:p>
          <a:p>
            <a:r>
              <a:rPr lang="en-US" sz="2400" b="1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Capacité</a:t>
            </a:r>
            <a:r>
              <a:rPr lang="en-US" sz="2400" b="1" dirty="0"/>
              <a:t> </a:t>
            </a:r>
            <a:r>
              <a:rPr lang="en-US" sz="2400" b="1" dirty="0" err="1"/>
              <a:t>d’intégration</a:t>
            </a:r>
            <a:r>
              <a:rPr lang="en-US" sz="2400" b="1" dirty="0"/>
              <a:t> </a:t>
            </a:r>
            <a:r>
              <a:rPr lang="en-US" sz="2400" b="1" dirty="0" err="1"/>
              <a:t>territoriale</a:t>
            </a:r>
            <a:r>
              <a:rPr lang="en-US" sz="2400" b="1" dirty="0"/>
              <a:t> </a:t>
            </a:r>
            <a:r>
              <a:rPr lang="en-US" sz="2400" b="1" dirty="0" err="1"/>
              <a:t>varie</a:t>
            </a:r>
            <a:r>
              <a:rPr lang="en-US" sz="2400" b="1" dirty="0"/>
              <a:t> </a:t>
            </a:r>
            <a:r>
              <a:rPr lang="en-US" sz="2400" b="1" dirty="0" err="1"/>
              <a:t>en</a:t>
            </a:r>
            <a:r>
              <a:rPr lang="en-US" sz="2400" b="1" dirty="0"/>
              <a:t> </a:t>
            </a:r>
            <a:r>
              <a:rPr lang="en-US" sz="2400" b="1" dirty="0" err="1"/>
              <a:t>fonction</a:t>
            </a:r>
            <a:r>
              <a:rPr lang="en-US" sz="2400" b="1" dirty="0"/>
              <a:t> de la distance physique entre zones </a:t>
            </a:r>
            <a:r>
              <a:rPr lang="en-US" sz="2400" b="1" dirty="0" err="1"/>
              <a:t>urbaines</a:t>
            </a:r>
            <a:r>
              <a:rPr lang="en-US" sz="2400" b="1" dirty="0"/>
              <a:t> &amp; zones rurales </a:t>
            </a:r>
            <a:r>
              <a:rPr lang="en-CA" sz="2400" b="1" dirty="0"/>
              <a:t>(</a:t>
            </a:r>
            <a:r>
              <a:rPr lang="en-CA" sz="2400" b="1" dirty="0" err="1"/>
              <a:t>faible</a:t>
            </a:r>
            <a:r>
              <a:rPr lang="en-CA" sz="2400" b="1" dirty="0"/>
              <a:t> </a:t>
            </a:r>
            <a:r>
              <a:rPr lang="en-CA" sz="2400" b="1" dirty="0" err="1"/>
              <a:t>isolement</a:t>
            </a:r>
            <a:r>
              <a:rPr lang="en-CA" sz="2400" b="1" dirty="0"/>
              <a:t> des zones rurales au NB)</a:t>
            </a:r>
          </a:p>
          <a:p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4188620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DC8E9D-84B0-3841-B08E-3FE571813C77}"/>
              </a:ext>
            </a:extLst>
          </p:cNvPr>
          <p:cNvSpPr txBox="1"/>
          <p:nvPr/>
        </p:nvSpPr>
        <p:spPr>
          <a:xfrm>
            <a:off x="2" y="1559169"/>
            <a:ext cx="1219199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Gestion des rapports entre les zones </a:t>
            </a:r>
            <a:r>
              <a:rPr lang="en-US" sz="2400" b="1" dirty="0" err="1"/>
              <a:t>urbaines</a:t>
            </a:r>
            <a:r>
              <a:rPr lang="en-US" sz="2400" b="1" dirty="0"/>
              <a:t>, semi-</a:t>
            </a:r>
            <a:r>
              <a:rPr lang="en-US" sz="2400" b="1" dirty="0" err="1"/>
              <a:t>urbaines</a:t>
            </a:r>
            <a:r>
              <a:rPr lang="en-US" sz="2400" b="1" dirty="0"/>
              <a:t> &amp; rurales - impact direct sur le </a:t>
            </a:r>
            <a:r>
              <a:rPr lang="en-US" sz="2400" b="1" dirty="0" err="1"/>
              <a:t>développement</a:t>
            </a:r>
            <a:r>
              <a:rPr lang="en-US" sz="2400" b="1" dirty="0"/>
              <a:t> des </a:t>
            </a:r>
            <a:r>
              <a:rPr lang="en-US" sz="2400" b="1" dirty="0" err="1"/>
              <a:t>régions</a:t>
            </a:r>
            <a:r>
              <a:rPr lang="en-US" sz="2400" b="1" dirty="0"/>
              <a:t> </a:t>
            </a:r>
            <a:r>
              <a:rPr lang="en-US" sz="2400" b="1" dirty="0" err="1"/>
              <a:t>comme</a:t>
            </a:r>
            <a:r>
              <a:rPr lang="en-US" sz="2400" b="1" dirty="0"/>
              <a:t> sur le bien-</a:t>
            </a:r>
            <a:r>
              <a:rPr lang="en-US" sz="2400" b="1" dirty="0" err="1"/>
              <a:t>être</a:t>
            </a:r>
            <a:r>
              <a:rPr lang="en-US" sz="2400" b="1" dirty="0"/>
              <a:t> des </a:t>
            </a:r>
            <a:r>
              <a:rPr lang="en-US" sz="2400" b="1" dirty="0" err="1"/>
              <a:t>collectivités</a:t>
            </a:r>
            <a:r>
              <a:rPr lang="en-US" sz="2400" b="1" dirty="0"/>
              <a:t> qui les </a:t>
            </a:r>
            <a:r>
              <a:rPr lang="en-US" sz="2400" b="1" dirty="0" err="1"/>
              <a:t>composent</a:t>
            </a:r>
            <a:r>
              <a:rPr lang="en-US" sz="2400" b="1" dirty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/>
              <a:t>Besoin de plus de coordination entre politiques de développement social, économique &amp; environnementale sur le territoire régional</a:t>
            </a:r>
          </a:p>
          <a:p>
            <a:pPr marL="285750" indent="-285750">
              <a:buFont typeface="Wingdings" pitchFamily="2" charset="2"/>
              <a:buChar char="§"/>
            </a:pPr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CA" sz="2400" b="1" dirty="0"/>
              <a:t> Adoption d’un </a:t>
            </a:r>
            <a:r>
              <a:rPr lang="fr-FR" sz="2400" b="1" dirty="0"/>
              <a:t>véritable </a:t>
            </a:r>
            <a:r>
              <a:rPr lang="fr-FR" sz="2400" b="1" dirty="0">
                <a:solidFill>
                  <a:srgbClr val="00B050"/>
                </a:solidFill>
              </a:rPr>
              <a:t>service public régional </a:t>
            </a:r>
            <a:r>
              <a:rPr lang="fr-FR" sz="2400" b="1" dirty="0"/>
              <a:t>(à la fois provincial &amp; municipal)</a:t>
            </a:r>
          </a:p>
          <a:p>
            <a:pPr marL="285750" indent="-285750">
              <a:buFont typeface="Wingdings" pitchFamily="2" charset="2"/>
              <a:buChar char="§"/>
            </a:pPr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/>
              <a:t>Adoption de plans stratégiques régionaux (pluri- annuels)</a:t>
            </a:r>
          </a:p>
          <a:p>
            <a:endParaRPr lang="fr-FR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fr-FR" sz="2400" b="1" dirty="0"/>
              <a:t>Fonctions &amp; services à être livrés sur une base régionale doivent être établis dans une loi provinciale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55193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346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768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2693345"/>
            <a:ext cx="10764795" cy="1325563"/>
          </a:xfrm>
        </p:spPr>
        <p:txBody>
          <a:bodyPr/>
          <a:lstStyle/>
          <a:p>
            <a:r>
              <a:rPr lang="en-US" dirty="0" err="1"/>
              <a:t>Écart</a:t>
            </a:r>
            <a:r>
              <a:rPr lang="en-US" dirty="0"/>
              <a:t> à </a:t>
            </a:r>
            <a:r>
              <a:rPr lang="en-US" dirty="0" err="1"/>
              <a:t>combler</a:t>
            </a:r>
            <a:endParaRPr lang="en-CO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82490A-0332-E144-BE7F-C9DEFEB3ADB7}"/>
              </a:ext>
            </a:extLst>
          </p:cNvPr>
          <p:cNvSpPr txBox="1"/>
          <p:nvPr/>
        </p:nvSpPr>
        <p:spPr>
          <a:xfrm>
            <a:off x="3576244" y="1579413"/>
            <a:ext cx="689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Fragmentation politique &amp; administrative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87170E-098C-E947-9C09-87ECC310E721}"/>
              </a:ext>
            </a:extLst>
          </p:cNvPr>
          <p:cNvSpPr txBox="1"/>
          <p:nvPr/>
        </p:nvSpPr>
        <p:spPr>
          <a:xfrm>
            <a:off x="2996953" y="4796268"/>
            <a:ext cx="750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Intégration</a:t>
            </a:r>
            <a:r>
              <a:rPr lang="en-US" sz="2400" b="1" dirty="0"/>
              <a:t> socio-</a:t>
            </a:r>
            <a:r>
              <a:rPr lang="en-US" sz="2400" b="1" dirty="0" err="1"/>
              <a:t>économique</a:t>
            </a:r>
            <a:r>
              <a:rPr lang="en-US" sz="2400" b="1" dirty="0"/>
              <a:t> (inter-</a:t>
            </a:r>
            <a:r>
              <a:rPr lang="en-US" sz="2400" b="1" dirty="0" err="1"/>
              <a:t>collectivités</a:t>
            </a:r>
            <a:r>
              <a:rPr lang="en-US" sz="2400" b="1" dirty="0"/>
              <a:t>)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18E3D864-3CBF-9B40-83FC-933BD0D4FA65}"/>
              </a:ext>
            </a:extLst>
          </p:cNvPr>
          <p:cNvSpPr/>
          <p:nvPr/>
        </p:nvSpPr>
        <p:spPr>
          <a:xfrm>
            <a:off x="6100499" y="2341415"/>
            <a:ext cx="168682" cy="158634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AC97F546-65C3-F14C-A546-C91D129B2D09}"/>
              </a:ext>
            </a:extLst>
          </p:cNvPr>
          <p:cNvSpPr/>
          <p:nvPr/>
        </p:nvSpPr>
        <p:spPr>
          <a:xfrm>
            <a:off x="6941470" y="2341414"/>
            <a:ext cx="168683" cy="158634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5437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6E63E44-9045-E640-955B-08A6F5AC05B3}"/>
              </a:ext>
            </a:extLst>
          </p:cNvPr>
          <p:cNvSpPr txBox="1">
            <a:spLocks/>
          </p:cNvSpPr>
          <p:nvPr/>
        </p:nvSpPr>
        <p:spPr>
          <a:xfrm>
            <a:off x="0" y="3305907"/>
            <a:ext cx="12192000" cy="19108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A" sz="4400" dirty="0"/>
              <a:t>     MÉCANISMES PUBLICS DE PRISE DE</a:t>
            </a:r>
          </a:p>
          <a:p>
            <a:r>
              <a:rPr lang="fr-CA" sz="4400" dirty="0"/>
              <a:t>               DÉCISION &amp; DE GESTION</a:t>
            </a:r>
            <a:endParaRPr lang="en-CO" sz="4400" dirty="0"/>
          </a:p>
        </p:txBody>
      </p:sp>
    </p:spTree>
    <p:extLst>
      <p:ext uri="{BB962C8B-B14F-4D97-AF65-F5344CB8AC3E}">
        <p14:creationId xmlns:p14="http://schemas.microsoft.com/office/powerpoint/2010/main" val="3002938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47"/>
            <a:ext cx="12192000" cy="973016"/>
          </a:xfrm>
        </p:spPr>
        <p:txBody>
          <a:bodyPr/>
          <a:lstStyle/>
          <a:p>
            <a:pPr algn="ctr"/>
            <a:r>
              <a:rPr lang="en-US" u="sng" dirty="0"/>
              <a:t>Au plan local</a:t>
            </a:r>
            <a:endParaRPr lang="en-CO" u="sng" dirty="0"/>
          </a:p>
        </p:txBody>
      </p:sp>
      <p:sp>
        <p:nvSpPr>
          <p:cNvPr id="5" name="Rectangle 4"/>
          <p:cNvSpPr/>
          <p:nvPr/>
        </p:nvSpPr>
        <p:spPr>
          <a:xfrm>
            <a:off x="1" y="902677"/>
            <a:ext cx="12192000" cy="5726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</a:t>
            </a:r>
            <a:r>
              <a:rPr lang="en-US" sz="2400" b="1" dirty="0"/>
              <a:t>) </a:t>
            </a:r>
            <a:r>
              <a:rPr lang="en-US" sz="2400" b="1" dirty="0" err="1"/>
              <a:t>Facteurs</a:t>
            </a:r>
            <a:r>
              <a:rPr lang="en-US" sz="2400" b="1" dirty="0"/>
              <a:t> de fragmentation</a:t>
            </a:r>
          </a:p>
          <a:p>
            <a:endParaRPr lang="en-US" sz="2400" b="1" u="sng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Nombre</a:t>
            </a:r>
            <a:r>
              <a:rPr lang="en-US" sz="2400" b="1" dirty="0"/>
              <a:t> </a:t>
            </a:r>
            <a:r>
              <a:rPr lang="en-US" sz="2400" b="1" dirty="0" err="1"/>
              <a:t>d’instances</a:t>
            </a:r>
            <a:r>
              <a:rPr lang="en-US" sz="2400" b="1" dirty="0"/>
              <a:t> de </a:t>
            </a:r>
            <a:r>
              <a:rPr lang="en-US" sz="2400" b="1" dirty="0" err="1"/>
              <a:t>décision</a:t>
            </a:r>
            <a:r>
              <a:rPr lang="en-US" sz="2400" b="1" dirty="0"/>
              <a:t>- </a:t>
            </a:r>
            <a:r>
              <a:rPr lang="en-US" sz="2400" b="1" dirty="0" err="1"/>
              <a:t>plusieurs</a:t>
            </a:r>
            <a:r>
              <a:rPr lang="en-US" sz="2400" b="1" dirty="0"/>
              <a:t> </a:t>
            </a:r>
            <a:r>
              <a:rPr lang="en-US" sz="2400" b="1" dirty="0" err="1"/>
              <a:t>centaines</a:t>
            </a:r>
            <a:r>
              <a:rPr lang="en-US" sz="2400" b="1" dirty="0"/>
              <a:t> (</a:t>
            </a:r>
            <a:r>
              <a:rPr lang="en-US" sz="2400" b="1" dirty="0" err="1"/>
              <a:t>municipalités</a:t>
            </a:r>
            <a:r>
              <a:rPr lang="en-US" sz="2400" b="1" dirty="0"/>
              <a:t>, DSL, </a:t>
            </a:r>
            <a:r>
              <a:rPr lang="en-US" sz="2400" b="1" dirty="0" err="1"/>
              <a:t>agences</a:t>
            </a:r>
            <a:r>
              <a:rPr lang="en-US" sz="2400" b="1" dirty="0"/>
              <a:t>, commissions)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Taille</a:t>
            </a:r>
            <a:r>
              <a:rPr lang="en-US" sz="2400" b="1" dirty="0"/>
              <a:t> des instances de </a:t>
            </a:r>
            <a:r>
              <a:rPr lang="en-US" sz="2400" b="1" dirty="0" err="1"/>
              <a:t>décision</a:t>
            </a:r>
            <a:r>
              <a:rPr lang="en-US" sz="2400" b="1" dirty="0"/>
              <a:t> (population, </a:t>
            </a:r>
            <a:r>
              <a:rPr lang="en-US" sz="2400" b="1" dirty="0" err="1"/>
              <a:t>territoire</a:t>
            </a:r>
            <a:r>
              <a:rPr lang="en-US" sz="2400" b="1" dirty="0"/>
              <a:t> &amp; base de taxation)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Structuration (</a:t>
            </a:r>
            <a:r>
              <a:rPr lang="en-US" sz="2400" b="1" dirty="0" err="1"/>
              <a:t>autour</a:t>
            </a:r>
            <a:r>
              <a:rPr lang="en-US" sz="2400" b="1" dirty="0"/>
              <a:t> de la </a:t>
            </a:r>
            <a:r>
              <a:rPr lang="en-US" sz="2400" b="1" dirty="0" err="1"/>
              <a:t>paroisse</a:t>
            </a:r>
            <a:r>
              <a:rPr lang="en-US" sz="2400" b="1" dirty="0"/>
              <a:t> </a:t>
            </a:r>
            <a:r>
              <a:rPr lang="en-US" sz="2400" b="1" dirty="0" err="1"/>
              <a:t>civile</a:t>
            </a:r>
            <a:r>
              <a:rPr lang="en-US" sz="2400" b="1" dirty="0"/>
              <a:t> </a:t>
            </a:r>
            <a:r>
              <a:rPr lang="en-US" sz="2400" b="1" dirty="0" err="1"/>
              <a:t>ou</a:t>
            </a:r>
            <a:r>
              <a:rPr lang="en-US" sz="2400" b="1" dirty="0"/>
              <a:t> de la </a:t>
            </a:r>
            <a:r>
              <a:rPr lang="en-US" sz="2400" b="1" dirty="0" err="1"/>
              <a:t>collectivité</a:t>
            </a:r>
            <a:r>
              <a:rPr lang="en-US" sz="2400" b="1" dirty="0"/>
              <a:t> locale)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Politique de taxation </a:t>
            </a:r>
            <a:r>
              <a:rPr lang="en-US" sz="2400" b="1" dirty="0" err="1"/>
              <a:t>foncière</a:t>
            </a:r>
            <a:r>
              <a:rPr lang="en-US" sz="2400" b="1" dirty="0"/>
              <a:t> (repose </a:t>
            </a:r>
            <a:r>
              <a:rPr lang="en-US" sz="2400" b="1" dirty="0" err="1"/>
              <a:t>entièrement</a:t>
            </a:r>
            <a:r>
              <a:rPr lang="en-US" sz="2400" b="1" dirty="0"/>
              <a:t> sur </a:t>
            </a:r>
            <a:r>
              <a:rPr lang="en-US" sz="2400" b="1" dirty="0" err="1"/>
              <a:t>l’instance</a:t>
            </a:r>
            <a:r>
              <a:rPr lang="en-US" sz="2400" b="1" dirty="0"/>
              <a:t> locale- </a:t>
            </a:r>
            <a:r>
              <a:rPr lang="en-US" sz="2400" b="1" dirty="0" err="1"/>
              <a:t>municipalité</a:t>
            </a:r>
            <a:r>
              <a:rPr lang="en-US" sz="2400" b="1" dirty="0"/>
              <a:t>, DSL)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Planification</a:t>
            </a:r>
            <a:r>
              <a:rPr lang="en-US" sz="2400" b="1" dirty="0"/>
              <a:t> </a:t>
            </a:r>
            <a:r>
              <a:rPr lang="en-US" sz="2400" b="1" dirty="0" err="1"/>
              <a:t>exlusivement</a:t>
            </a:r>
            <a:r>
              <a:rPr lang="en-US" sz="2400" b="1" dirty="0"/>
              <a:t> locale (services &amp; infrastructures)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/>
              <a:t>Absence </a:t>
            </a:r>
            <a:r>
              <a:rPr lang="en-US" sz="2400" b="1" dirty="0" err="1"/>
              <a:t>totale</a:t>
            </a:r>
            <a:r>
              <a:rPr lang="en-US" sz="2400" b="1" dirty="0"/>
              <a:t> de plans </a:t>
            </a:r>
            <a:r>
              <a:rPr lang="en-US" sz="2400" b="1" dirty="0" err="1"/>
              <a:t>régionaux</a:t>
            </a:r>
            <a:r>
              <a:rPr lang="en-US" sz="2400" b="1" dirty="0"/>
              <a:t> (services </a:t>
            </a:r>
            <a:r>
              <a:rPr lang="en-US" sz="2400" b="1" dirty="0" err="1"/>
              <a:t>ou</a:t>
            </a:r>
            <a:r>
              <a:rPr lang="en-US" sz="2400" b="1" dirty="0"/>
              <a:t> infrastructures)</a:t>
            </a:r>
          </a:p>
        </p:txBody>
      </p:sp>
    </p:spTree>
    <p:extLst>
      <p:ext uri="{BB962C8B-B14F-4D97-AF65-F5344CB8AC3E}">
        <p14:creationId xmlns:p14="http://schemas.microsoft.com/office/powerpoint/2010/main" val="141788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C4B03-6C4C-C447-82B0-A8A38FE6D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1" y="890954"/>
            <a:ext cx="12192000" cy="879231"/>
          </a:xfrm>
        </p:spPr>
        <p:txBody>
          <a:bodyPr/>
          <a:lstStyle/>
          <a:p>
            <a:r>
              <a:rPr lang="en-US" dirty="0"/>
              <a:t>                              </a:t>
            </a:r>
            <a:r>
              <a:rPr lang="en-US" u="sng" dirty="0"/>
              <a:t>Au plan local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28E3F-D8EB-BD42-BDE6-94B8813498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2813538"/>
            <a:ext cx="12192000" cy="333008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b) </a:t>
            </a:r>
            <a:r>
              <a:rPr lang="en-US" b="1" dirty="0" err="1"/>
              <a:t>Facteur</a:t>
            </a:r>
            <a:r>
              <a:rPr lang="en-US" b="1" dirty="0"/>
              <a:t> </a:t>
            </a:r>
            <a:r>
              <a:rPr lang="en-US" b="1" dirty="0" err="1"/>
              <a:t>d’intégration</a:t>
            </a:r>
            <a:r>
              <a:rPr lang="en-US" b="1" dirty="0"/>
              <a:t> </a:t>
            </a:r>
            <a:r>
              <a:rPr lang="en-US" b="1" dirty="0" err="1"/>
              <a:t>régionale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Commission de services </a:t>
            </a:r>
            <a:r>
              <a:rPr lang="en-US" b="1" dirty="0" err="1"/>
              <a:t>régionaux</a:t>
            </a:r>
            <a:r>
              <a:rPr lang="en-US" b="1" dirty="0"/>
              <a:t>- </a:t>
            </a:r>
            <a:r>
              <a:rPr lang="en-US" b="1" dirty="0" err="1"/>
              <a:t>seule</a:t>
            </a:r>
            <a:r>
              <a:rPr lang="en-US" b="1" dirty="0"/>
              <a:t> structure </a:t>
            </a:r>
            <a:r>
              <a:rPr lang="en-US" b="1" dirty="0" err="1"/>
              <a:t>régionale</a:t>
            </a:r>
            <a:r>
              <a:rPr lang="en-US" b="1" dirty="0"/>
              <a:t> commune (</a:t>
            </a:r>
            <a:r>
              <a:rPr lang="en-US" b="1" dirty="0" err="1"/>
              <a:t>éléments</a:t>
            </a:r>
            <a:r>
              <a:rPr lang="en-US" b="1" dirty="0"/>
              <a:t> </a:t>
            </a:r>
            <a:r>
              <a:rPr lang="en-US" b="1" dirty="0" err="1"/>
              <a:t>d’aménagement</a:t>
            </a:r>
            <a:r>
              <a:rPr lang="en-US" b="1" dirty="0"/>
              <a:t>  &amp; gestion des </a:t>
            </a:r>
            <a:r>
              <a:rPr lang="en-US" b="1" dirty="0" err="1"/>
              <a:t>déchets</a:t>
            </a:r>
            <a:r>
              <a:rPr lang="en-US" b="1" dirty="0"/>
              <a:t>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Structures ad hoc de partage inter-</a:t>
            </a:r>
            <a:r>
              <a:rPr lang="en-US" b="1" dirty="0" err="1"/>
              <a:t>collectivités</a:t>
            </a:r>
            <a:r>
              <a:rPr lang="en-US" b="1" dirty="0"/>
              <a:t> locales (base </a:t>
            </a:r>
            <a:r>
              <a:rPr lang="en-US" b="1" dirty="0" err="1"/>
              <a:t>volontaire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4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23592-FAB9-8940-B97D-7355CAB6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647"/>
            <a:ext cx="12205515" cy="1325563"/>
          </a:xfrm>
        </p:spPr>
        <p:txBody>
          <a:bodyPr/>
          <a:lstStyle/>
          <a:p>
            <a:pPr algn="ctr"/>
            <a:r>
              <a:rPr lang="en-US" u="sng" dirty="0"/>
              <a:t>Au plan provincial</a:t>
            </a:r>
            <a:endParaRPr lang="en-CO" u="sng" dirty="0"/>
          </a:p>
        </p:txBody>
      </p:sp>
      <p:sp>
        <p:nvSpPr>
          <p:cNvPr id="5" name="Rectangle 4"/>
          <p:cNvSpPr/>
          <p:nvPr/>
        </p:nvSpPr>
        <p:spPr>
          <a:xfrm>
            <a:off x="13515" y="2332892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lphaLcParenR"/>
            </a:pPr>
            <a:r>
              <a:rPr lang="en-US" sz="2400" b="1" dirty="0"/>
              <a:t>Arrangements </a:t>
            </a:r>
            <a:r>
              <a:rPr lang="en-US" sz="2400" b="1" dirty="0" err="1"/>
              <a:t>électoraux</a:t>
            </a:r>
            <a:r>
              <a:rPr lang="en-US" sz="2400" b="1" dirty="0"/>
              <a:t> (</a:t>
            </a:r>
            <a:r>
              <a:rPr lang="en-US" sz="2400" b="1" dirty="0" err="1"/>
              <a:t>circonscriptions</a:t>
            </a:r>
            <a:r>
              <a:rPr lang="en-US" sz="2400" b="1" dirty="0"/>
              <a:t> &amp; mode de </a:t>
            </a:r>
            <a:r>
              <a:rPr lang="en-US" sz="2400" b="1" dirty="0" err="1"/>
              <a:t>scrutin</a:t>
            </a:r>
            <a:r>
              <a:rPr lang="en-US" sz="2400" b="1" dirty="0"/>
              <a:t> </a:t>
            </a:r>
            <a:r>
              <a:rPr lang="en-US" sz="2400" b="1" dirty="0" err="1"/>
              <a:t>renforcent</a:t>
            </a:r>
            <a:endParaRPr lang="en-US" sz="2400" b="1" dirty="0"/>
          </a:p>
          <a:p>
            <a:r>
              <a:rPr lang="en-US" sz="2400" b="1" dirty="0"/>
              <a:t>     </a:t>
            </a:r>
            <a:r>
              <a:rPr lang="en-US" sz="2400" b="1" dirty="0" err="1"/>
              <a:t>loyauté</a:t>
            </a:r>
            <a:r>
              <a:rPr lang="en-US" sz="2400" b="1" dirty="0"/>
              <a:t> locale)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Nombre</a:t>
            </a:r>
            <a:r>
              <a:rPr lang="en-US" sz="2400" b="1" dirty="0"/>
              <a:t> de </a:t>
            </a:r>
            <a:r>
              <a:rPr lang="en-US" sz="2400" b="1" dirty="0" err="1"/>
              <a:t>circonscriptions</a:t>
            </a:r>
            <a:r>
              <a:rPr lang="en-US" sz="2400" b="1" dirty="0"/>
              <a:t> (</a:t>
            </a:r>
            <a:r>
              <a:rPr lang="en-US" sz="2400" b="1" dirty="0" err="1"/>
              <a:t>réduit</a:t>
            </a:r>
            <a:r>
              <a:rPr lang="en-US" sz="2400" b="1" dirty="0"/>
              <a:t> de 58 </a:t>
            </a:r>
            <a:r>
              <a:rPr lang="en-US" sz="2400" b="1" dirty="0" err="1"/>
              <a:t>à</a:t>
            </a:r>
            <a:r>
              <a:rPr lang="en-US" sz="2400" b="1" dirty="0"/>
              <a:t> 49 </a:t>
            </a:r>
            <a:r>
              <a:rPr lang="en-US" sz="2400" b="1" dirty="0" err="1"/>
              <a:t>depuis</a:t>
            </a:r>
            <a:r>
              <a:rPr lang="en-US" sz="2400" b="1" dirty="0"/>
              <a:t> début des </a:t>
            </a:r>
            <a:r>
              <a:rPr lang="en-US" sz="2400" b="1" dirty="0" err="1"/>
              <a:t>années</a:t>
            </a:r>
            <a:r>
              <a:rPr lang="en-US" sz="2400" b="1" dirty="0"/>
              <a:t> 1990)</a:t>
            </a:r>
          </a:p>
          <a:p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Taille</a:t>
            </a:r>
            <a:r>
              <a:rPr lang="en-US" sz="2400" b="1" dirty="0"/>
              <a:t> (</a:t>
            </a:r>
            <a:r>
              <a:rPr lang="en-US" sz="2400" b="1" dirty="0" err="1"/>
              <a:t>circonscription</a:t>
            </a:r>
            <a:r>
              <a:rPr lang="en-US" sz="2400" b="1" dirty="0"/>
              <a:t> correspond </a:t>
            </a:r>
            <a:r>
              <a:rPr lang="en-US" sz="2400" b="1" dirty="0" err="1"/>
              <a:t>souvent</a:t>
            </a:r>
            <a:r>
              <a:rPr lang="en-US" sz="2400" b="1" dirty="0"/>
              <a:t> à </a:t>
            </a:r>
            <a:r>
              <a:rPr lang="en-US" sz="2400" b="1" dirty="0" err="1"/>
              <a:t>une</a:t>
            </a:r>
            <a:r>
              <a:rPr lang="en-US" sz="2400" b="1" dirty="0"/>
              <a:t> </a:t>
            </a:r>
            <a:r>
              <a:rPr lang="en-US" sz="2400" b="1" dirty="0" err="1"/>
              <a:t>collectivité</a:t>
            </a:r>
            <a:r>
              <a:rPr lang="en-US" sz="2400" b="1" dirty="0"/>
              <a:t> locale)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sz="2400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b="1" dirty="0" err="1"/>
              <a:t>Circonscription</a:t>
            </a:r>
            <a:r>
              <a:rPr lang="en-US" sz="2400" b="1" dirty="0"/>
              <a:t> à representation unique (1974)</a:t>
            </a:r>
          </a:p>
          <a:p>
            <a:endParaRPr lang="en-US" sz="2400" b="1" dirty="0"/>
          </a:p>
          <a:p>
            <a:r>
              <a:rPr lang="en-US" sz="2400" b="1" dirty="0" err="1"/>
              <a:t>Autant</a:t>
            </a:r>
            <a:r>
              <a:rPr lang="en-US" sz="2400" b="1" dirty="0"/>
              <a:t> de </a:t>
            </a:r>
            <a:r>
              <a:rPr lang="en-US" sz="2400" b="1" dirty="0" err="1"/>
              <a:t>facteurs</a:t>
            </a:r>
            <a:r>
              <a:rPr lang="en-US" sz="2400" b="1" dirty="0"/>
              <a:t> qui </a:t>
            </a:r>
            <a:r>
              <a:rPr lang="en-US" sz="2400" b="1" dirty="0" err="1"/>
              <a:t>favorisent</a:t>
            </a:r>
            <a:r>
              <a:rPr lang="en-US" sz="2400" b="1" dirty="0"/>
              <a:t> les </a:t>
            </a:r>
            <a:r>
              <a:rPr lang="en-US" sz="2400" b="1" dirty="0" err="1"/>
              <a:t>considérations</a:t>
            </a:r>
            <a:r>
              <a:rPr lang="en-US" sz="2400" b="1" dirty="0"/>
              <a:t> </a:t>
            </a:r>
            <a:r>
              <a:rPr lang="en-US" sz="2400" b="1" dirty="0" err="1"/>
              <a:t>paroissiales</a:t>
            </a:r>
            <a:r>
              <a:rPr lang="en-US" sz="2400" b="1" dirty="0"/>
              <a:t> </a:t>
            </a:r>
            <a:r>
              <a:rPr lang="en-US" sz="2400" b="1" dirty="0" err="1"/>
              <a:t>ou</a:t>
            </a:r>
            <a:r>
              <a:rPr lang="en-US" sz="2400" b="1" dirty="0"/>
              <a:t> locales au </a:t>
            </a:r>
            <a:r>
              <a:rPr lang="en-US" sz="2400" b="1" dirty="0" err="1"/>
              <a:t>détriment</a:t>
            </a:r>
            <a:r>
              <a:rPr lang="en-US" sz="2400" b="1" dirty="0"/>
              <a:t> des </a:t>
            </a:r>
            <a:r>
              <a:rPr lang="en-US" sz="2400" b="1" dirty="0" err="1"/>
              <a:t>considérations</a:t>
            </a:r>
            <a:r>
              <a:rPr lang="en-US" sz="2400" b="1" dirty="0"/>
              <a:t> &amp; de la concertation </a:t>
            </a:r>
            <a:r>
              <a:rPr lang="en-US" sz="2400" b="1" dirty="0" err="1"/>
              <a:t>régionales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9389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A260-6F24-404C-BF4A-A42E11C21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88" y="304801"/>
            <a:ext cx="10764795" cy="1113692"/>
          </a:xfrm>
        </p:spPr>
        <p:txBody>
          <a:bodyPr/>
          <a:lstStyle/>
          <a:p>
            <a:r>
              <a:rPr lang="en-US" dirty="0"/>
              <a:t>                       </a:t>
            </a:r>
            <a:r>
              <a:rPr lang="en-US" u="sng" dirty="0"/>
              <a:t>Au plan provincial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56EB6-C60E-A646-8656-63613D5CE15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1652954"/>
            <a:ext cx="12192000" cy="520504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b) Arrangements </a:t>
            </a:r>
            <a:r>
              <a:rPr lang="en-US" b="1" dirty="0" err="1"/>
              <a:t>administratifs</a:t>
            </a:r>
            <a:r>
              <a:rPr lang="en-US" b="1" dirty="0"/>
              <a:t>  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 Absence de </a:t>
            </a:r>
            <a:r>
              <a:rPr lang="en-US" b="1" dirty="0" err="1"/>
              <a:t>cartes</a:t>
            </a:r>
            <a:r>
              <a:rPr lang="en-US" b="1" dirty="0"/>
              <a:t> </a:t>
            </a:r>
            <a:r>
              <a:rPr lang="en-US" b="1" dirty="0" err="1"/>
              <a:t>administratives</a:t>
            </a:r>
            <a:r>
              <a:rPr lang="en-US" b="1" dirty="0"/>
              <a:t> communes</a:t>
            </a:r>
          </a:p>
          <a:p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err="1"/>
              <a:t>Autant</a:t>
            </a:r>
            <a:r>
              <a:rPr lang="en-US" b="1" dirty="0"/>
              <a:t> de </a:t>
            </a:r>
            <a:r>
              <a:rPr lang="en-US" b="1" dirty="0" err="1"/>
              <a:t>cartes</a:t>
            </a:r>
            <a:r>
              <a:rPr lang="en-US" b="1" dirty="0"/>
              <a:t> </a:t>
            </a:r>
            <a:r>
              <a:rPr lang="en-US" b="1" dirty="0" err="1"/>
              <a:t>administratives</a:t>
            </a:r>
            <a:r>
              <a:rPr lang="en-US" b="1" dirty="0"/>
              <a:t> </a:t>
            </a:r>
            <a:r>
              <a:rPr lang="en-US" b="1" dirty="0" err="1"/>
              <a:t>qu’il</a:t>
            </a:r>
            <a:r>
              <a:rPr lang="en-US" b="1" dirty="0"/>
              <a:t> y a de </a:t>
            </a:r>
            <a:r>
              <a:rPr lang="en-US" b="1" dirty="0" err="1"/>
              <a:t>ministères</a:t>
            </a:r>
            <a:r>
              <a:rPr lang="en-US" b="1" dirty="0"/>
              <a:t> &amp; </a:t>
            </a:r>
            <a:r>
              <a:rPr lang="en-US" b="1" dirty="0" err="1"/>
              <a:t>d’agences</a:t>
            </a:r>
            <a:r>
              <a:rPr lang="en-US" b="1" dirty="0"/>
              <a:t> </a:t>
            </a:r>
            <a:r>
              <a:rPr lang="en-US" b="1" dirty="0" err="1"/>
              <a:t>gouvernementales</a:t>
            </a:r>
            <a:endParaRPr lang="en-US" b="1" dirty="0"/>
          </a:p>
          <a:p>
            <a:endParaRPr lang="en-US" b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/>
              <a:t>Multiple </a:t>
            </a:r>
            <a:r>
              <a:rPr lang="en-US" b="1" dirty="0" err="1"/>
              <a:t>cartes</a:t>
            </a:r>
            <a:r>
              <a:rPr lang="en-US" b="1" dirty="0"/>
              <a:t> </a:t>
            </a:r>
            <a:r>
              <a:rPr lang="en-US" b="1" dirty="0" err="1"/>
              <a:t>administratives</a:t>
            </a:r>
            <a:r>
              <a:rPr lang="en-US" b="1" dirty="0"/>
              <a:t> dans un </a:t>
            </a:r>
            <a:r>
              <a:rPr lang="en-US" b="1" dirty="0" err="1"/>
              <a:t>même</a:t>
            </a:r>
            <a:r>
              <a:rPr lang="en-US" b="1" dirty="0"/>
              <a:t> </a:t>
            </a:r>
            <a:r>
              <a:rPr lang="en-US" b="1" dirty="0" err="1"/>
              <a:t>ministère</a:t>
            </a:r>
            <a:r>
              <a:rPr lang="en-US" b="1" dirty="0"/>
              <a:t>. </a:t>
            </a:r>
            <a:r>
              <a:rPr lang="en-US" b="1" dirty="0" err="1"/>
              <a:t>Chaque</a:t>
            </a:r>
            <a:r>
              <a:rPr lang="en-US" b="1" dirty="0"/>
              <a:t> </a:t>
            </a:r>
            <a:r>
              <a:rPr lang="en-US" b="1" dirty="0" err="1"/>
              <a:t>programme</a:t>
            </a:r>
            <a:r>
              <a:rPr lang="en-US" b="1" dirty="0"/>
              <a:t> a </a:t>
            </a:r>
            <a:r>
              <a:rPr lang="en-US" b="1" dirty="0" err="1"/>
              <a:t>sa</a:t>
            </a:r>
            <a:r>
              <a:rPr lang="en-US" b="1" dirty="0"/>
              <a:t> </a:t>
            </a:r>
            <a:r>
              <a:rPr lang="en-US" b="1" dirty="0" err="1"/>
              <a:t>propre</a:t>
            </a:r>
            <a:r>
              <a:rPr lang="en-US" b="1" dirty="0"/>
              <a:t> carte administrative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 err="1"/>
              <a:t>Autant</a:t>
            </a:r>
            <a:r>
              <a:rPr lang="en-US" b="1" dirty="0"/>
              <a:t> de </a:t>
            </a:r>
            <a:r>
              <a:rPr lang="en-US" b="1" dirty="0" err="1"/>
              <a:t>facteurs</a:t>
            </a:r>
            <a:r>
              <a:rPr lang="en-US" b="1" dirty="0"/>
              <a:t> qui </a:t>
            </a:r>
            <a:r>
              <a:rPr lang="en-US" b="1" dirty="0" err="1"/>
              <a:t>jouent</a:t>
            </a:r>
            <a:r>
              <a:rPr lang="en-US" b="1" dirty="0"/>
              <a:t> </a:t>
            </a:r>
            <a:r>
              <a:rPr lang="en-US" b="1" dirty="0" err="1"/>
              <a:t>contre</a:t>
            </a:r>
            <a:r>
              <a:rPr lang="en-US" b="1" dirty="0"/>
              <a:t> la concertation &amp; la planification </a:t>
            </a:r>
            <a:r>
              <a:rPr lang="en-US" b="1" dirty="0" err="1"/>
              <a:t>régionales</a:t>
            </a:r>
            <a:r>
              <a:rPr lang="en-US" b="1" dirty="0"/>
              <a:t>. </a:t>
            </a:r>
            <a:r>
              <a:rPr lang="en-US" b="1" dirty="0" err="1"/>
              <a:t>Favorisent</a:t>
            </a:r>
            <a:r>
              <a:rPr lang="en-US" b="1" dirty="0"/>
              <a:t> les </a:t>
            </a:r>
            <a:r>
              <a:rPr lang="en-US" b="1" dirty="0" err="1"/>
              <a:t>dédoublements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1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68213C2-FF5D-1D44-A540-878099DF289D}"/>
              </a:ext>
            </a:extLst>
          </p:cNvPr>
          <p:cNvSpPr txBox="1">
            <a:spLocks/>
          </p:cNvSpPr>
          <p:nvPr/>
        </p:nvSpPr>
        <p:spPr>
          <a:xfrm>
            <a:off x="0" y="2063262"/>
            <a:ext cx="12192000" cy="21126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600" dirty="0"/>
              <a:t>      PLACE DES INFRASTRUCTURES PUBLIQUES DANS LE DÉVELOPPEMENT</a:t>
            </a:r>
            <a:endParaRPr lang="en-CO" sz="4600" dirty="0"/>
          </a:p>
        </p:txBody>
      </p:sp>
    </p:spTree>
    <p:extLst>
      <p:ext uri="{BB962C8B-B14F-4D97-AF65-F5344CB8AC3E}">
        <p14:creationId xmlns:p14="http://schemas.microsoft.com/office/powerpoint/2010/main" val="163719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620</Words>
  <Application>Microsoft Macintosh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Wingdings</vt:lpstr>
      <vt:lpstr>Office Theme</vt:lpstr>
      <vt:lpstr>PowerPoint Presentation</vt:lpstr>
      <vt:lpstr>PowerPoint Presentation</vt:lpstr>
      <vt:lpstr>Écart à combler</vt:lpstr>
      <vt:lpstr>PowerPoint Presentation</vt:lpstr>
      <vt:lpstr>Au plan local</vt:lpstr>
      <vt:lpstr>                              Au plan local</vt:lpstr>
      <vt:lpstr>Au plan provincial</vt:lpstr>
      <vt:lpstr>                       Au plan provincial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Duink Studio</dc:creator>
  <cp:lastModifiedBy>Jean-Guy Finn</cp:lastModifiedBy>
  <cp:revision>30</cp:revision>
  <dcterms:created xsi:type="dcterms:W3CDTF">2020-05-26T14:16:10Z</dcterms:created>
  <dcterms:modified xsi:type="dcterms:W3CDTF">2020-06-03T22:48:49Z</dcterms:modified>
</cp:coreProperties>
</file>